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04396C"/>
    <a:srgbClr val="393939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2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분류를 위한 소규모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만들기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F386C2-2D3E-42E5-8E94-843ED7BA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8090185" cy="4472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44FC5C-AF8D-484C-A479-7C0BFD7D71C2}"/>
              </a:ext>
            </a:extLst>
          </p:cNvPr>
          <p:cNvSpPr txBox="1"/>
          <p:nvPr/>
        </p:nvSpPr>
        <p:spPr>
          <a:xfrm>
            <a:off x="6229059" y="126561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모델의 훈련 설정하기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C616B0-0EF1-405E-9A10-67F69AC99D62}"/>
              </a:ext>
            </a:extLst>
          </p:cNvPr>
          <p:cNvSpPr/>
          <p:nvPr/>
        </p:nvSpPr>
        <p:spPr>
          <a:xfrm>
            <a:off x="6021603" y="126241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BE0482-1EB2-456E-B8DC-49CE660A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00" y="2367884"/>
            <a:ext cx="8622594" cy="1510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044B3C-72F1-473B-9D39-AE015AD2B338}"/>
              </a:ext>
            </a:extLst>
          </p:cNvPr>
          <p:cNvSpPr/>
          <p:nvPr/>
        </p:nvSpPr>
        <p:spPr>
          <a:xfrm>
            <a:off x="8131509" y="2973196"/>
            <a:ext cx="2046964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9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이미지 읽기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9382F4-828B-4E2E-BD3E-B5B30B71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18" y="1895303"/>
            <a:ext cx="7557430" cy="32332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520146-B98F-4CCE-B0E9-82A226A6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2" y="5109800"/>
            <a:ext cx="2547078" cy="1333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4E9984-4BA2-487D-BB7F-644FF25D3B26}"/>
              </a:ext>
            </a:extLst>
          </p:cNvPr>
          <p:cNvSpPr/>
          <p:nvPr/>
        </p:nvSpPr>
        <p:spPr>
          <a:xfrm>
            <a:off x="4781437" y="2435997"/>
            <a:ext cx="3032462" cy="64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C21A6A-4D8E-4F5E-82B7-A4CBD50EF4FA}"/>
              </a:ext>
            </a:extLst>
          </p:cNvPr>
          <p:cNvSpPr/>
          <p:nvPr/>
        </p:nvSpPr>
        <p:spPr>
          <a:xfrm>
            <a:off x="3185720" y="3736522"/>
            <a:ext cx="3032462" cy="29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871288-1D38-4F52-BB74-0C9123A1F447}"/>
              </a:ext>
            </a:extLst>
          </p:cNvPr>
          <p:cNvSpPr/>
          <p:nvPr/>
        </p:nvSpPr>
        <p:spPr>
          <a:xfrm>
            <a:off x="2970567" y="4253390"/>
            <a:ext cx="4637144" cy="29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03D980-75E8-457C-AA69-7F66D071D517}"/>
              </a:ext>
            </a:extLst>
          </p:cNvPr>
          <p:cNvSpPr/>
          <p:nvPr/>
        </p:nvSpPr>
        <p:spPr>
          <a:xfrm>
            <a:off x="2063439" y="3516445"/>
            <a:ext cx="3032462" cy="196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1E575-BD48-4F59-B2FD-6119A56AA166}"/>
              </a:ext>
            </a:extLst>
          </p:cNvPr>
          <p:cNvSpPr txBox="1"/>
          <p:nvPr/>
        </p:nvSpPr>
        <p:spPr>
          <a:xfrm>
            <a:off x="6096000" y="1298781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훈련하기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F915AA-487F-4561-903C-BE324565EAA0}"/>
              </a:ext>
            </a:extLst>
          </p:cNvPr>
          <p:cNvSpPr/>
          <p:nvPr/>
        </p:nvSpPr>
        <p:spPr>
          <a:xfrm>
            <a:off x="5888544" y="129558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AFD12-48C4-4F94-9F4E-2649195C75A7}"/>
              </a:ext>
            </a:extLst>
          </p:cNvPr>
          <p:cNvSpPr txBox="1"/>
          <p:nvPr/>
        </p:nvSpPr>
        <p:spPr>
          <a:xfrm>
            <a:off x="6096000" y="4220238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저장하기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257352-065C-4810-9A1D-A229C729E0FF}"/>
              </a:ext>
            </a:extLst>
          </p:cNvPr>
          <p:cNvSpPr/>
          <p:nvPr/>
        </p:nvSpPr>
        <p:spPr>
          <a:xfrm>
            <a:off x="5888544" y="421703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4558ED-EB4D-46F4-9F55-8111BFC12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67" y="1943281"/>
            <a:ext cx="5114323" cy="20482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6C3D0B-DE14-47B6-9394-FB9FC9DFD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67" y="5022799"/>
            <a:ext cx="4114694" cy="39936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EA017F-4830-4B2D-88AF-7A51B3C4F83E}"/>
              </a:ext>
            </a:extLst>
          </p:cNvPr>
          <p:cNvSpPr/>
          <p:nvPr/>
        </p:nvSpPr>
        <p:spPr>
          <a:xfrm>
            <a:off x="3409152" y="2420328"/>
            <a:ext cx="1372285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EC13A2-28BA-4466-9E80-4B053F019D85}"/>
              </a:ext>
            </a:extLst>
          </p:cNvPr>
          <p:cNvSpPr txBox="1"/>
          <p:nvPr/>
        </p:nvSpPr>
        <p:spPr>
          <a:xfrm>
            <a:off x="4781437" y="2466730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스케일 조정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5D096B-4DA2-442F-9B2D-363776D93A68}"/>
              </a:ext>
            </a:extLst>
          </p:cNvPr>
          <p:cNvSpPr/>
          <p:nvPr/>
        </p:nvSpPr>
        <p:spPr>
          <a:xfrm>
            <a:off x="1137577" y="3709467"/>
            <a:ext cx="1968658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6CA06-3299-45FA-A5F6-71633EEC5615}"/>
              </a:ext>
            </a:extLst>
          </p:cNvPr>
          <p:cNvSpPr txBox="1"/>
          <p:nvPr/>
        </p:nvSpPr>
        <p:spPr>
          <a:xfrm>
            <a:off x="3106235" y="3737639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모든 이미지 크기 바꿈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5B692B-2F64-4FF2-9190-C1658BDE339C}"/>
              </a:ext>
            </a:extLst>
          </p:cNvPr>
          <p:cNvSpPr/>
          <p:nvPr/>
        </p:nvSpPr>
        <p:spPr>
          <a:xfrm>
            <a:off x="1534106" y="6078390"/>
            <a:ext cx="81464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71E-A362-4915-8A78-6BD2EB08D950}"/>
              </a:ext>
            </a:extLst>
          </p:cNvPr>
          <p:cNvSpPr txBox="1"/>
          <p:nvPr/>
        </p:nvSpPr>
        <p:spPr>
          <a:xfrm>
            <a:off x="2348753" y="6104115"/>
            <a:ext cx="4365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solidFill>
                  <a:srgbClr val="1E3252"/>
                </a:solidFill>
              </a:rPr>
              <a:t>Binary_crossentropy</a:t>
            </a:r>
            <a:r>
              <a:rPr lang="en-US" altLang="ko-KR" sz="1050" b="1" dirty="0">
                <a:solidFill>
                  <a:srgbClr val="1E3252"/>
                </a:solidFill>
              </a:rPr>
              <a:t> </a:t>
            </a:r>
            <a:r>
              <a:rPr lang="ko-KR" altLang="en-US" sz="1050" b="1" dirty="0">
                <a:solidFill>
                  <a:srgbClr val="1E3252"/>
                </a:solidFill>
              </a:rPr>
              <a:t>손실을 사용하기 위해 </a:t>
            </a:r>
            <a:r>
              <a:rPr lang="ko-KR" altLang="en-US" sz="1050" b="1" dirty="0" err="1">
                <a:solidFill>
                  <a:srgbClr val="1E3252"/>
                </a:solidFill>
              </a:rPr>
              <a:t>이진레이블</a:t>
            </a:r>
            <a:r>
              <a:rPr lang="ko-KR" altLang="en-US" sz="1050" b="1" dirty="0">
                <a:solidFill>
                  <a:srgbClr val="1E3252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61150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훈련의 정확도와 손실 그래프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9FC28F-F793-4B83-92B9-D4CA6581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5" y="1828800"/>
            <a:ext cx="4181060" cy="4911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6EEA7E-B366-4A01-8504-E93E2716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0"/>
            <a:ext cx="526732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A485D-1E17-4C83-9D37-50614F83275E}"/>
              </a:ext>
            </a:extLst>
          </p:cNvPr>
          <p:cNvSpPr txBox="1"/>
          <p:nvPr/>
        </p:nvSpPr>
        <p:spPr>
          <a:xfrm>
            <a:off x="6275294" y="5647765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</a:t>
            </a:r>
            <a:r>
              <a:rPr lang="ko-KR" altLang="en-US" dirty="0"/>
              <a:t>과대 적합</a:t>
            </a:r>
          </a:p>
        </p:txBody>
      </p: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556410FC-063F-4900-BC9A-C42FBD6F6F8F}"/>
              </a:ext>
            </a:extLst>
          </p:cNvPr>
          <p:cNvSpPr/>
          <p:nvPr/>
        </p:nvSpPr>
        <p:spPr>
          <a:xfrm>
            <a:off x="6748462" y="3541059"/>
            <a:ext cx="4320987" cy="1228165"/>
          </a:xfrm>
          <a:prstGeom prst="bentArrow">
            <a:avLst>
              <a:gd name="adj1" fmla="val 35072"/>
              <a:gd name="adj2" fmla="val 25000"/>
              <a:gd name="adj3" fmla="val 25000"/>
              <a:gd name="adj4" fmla="val 5808"/>
            </a:avLst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증식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FFCD08-917F-477F-99C6-EBCDAA82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6318690" cy="3827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AAF6C-6595-43C3-A9BC-C8EE90451E85}"/>
              </a:ext>
            </a:extLst>
          </p:cNvPr>
          <p:cNvSpPr txBox="1"/>
          <p:nvPr/>
        </p:nvSpPr>
        <p:spPr>
          <a:xfrm>
            <a:off x="4145551" y="2551522"/>
            <a:ext cx="421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스케일 조정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7D29B-A669-4C02-ACC8-845F183128E9}"/>
              </a:ext>
            </a:extLst>
          </p:cNvPr>
          <p:cNvSpPr txBox="1"/>
          <p:nvPr/>
        </p:nvSpPr>
        <p:spPr>
          <a:xfrm>
            <a:off x="4664896" y="3077450"/>
            <a:ext cx="421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랜덤하게 사진을 회전할 범위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96247-2ED6-4930-B291-8CDE91D9FCA3}"/>
              </a:ext>
            </a:extLst>
          </p:cNvPr>
          <p:cNvSpPr txBox="1"/>
          <p:nvPr/>
        </p:nvSpPr>
        <p:spPr>
          <a:xfrm>
            <a:off x="5235737" y="3865967"/>
            <a:ext cx="537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수평과 수직으로 랜덤하게 평행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20214B-9800-49D8-A655-21DD9D7C40D0}"/>
              </a:ext>
            </a:extLst>
          </p:cNvPr>
          <p:cNvSpPr txBox="1"/>
          <p:nvPr/>
        </p:nvSpPr>
        <p:spPr>
          <a:xfrm>
            <a:off x="4225626" y="4642782"/>
            <a:ext cx="706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랜덤하게 전단 변환을 적용할 각도 범위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8228C-4B01-424B-BCDC-6ADD0FF97277}"/>
              </a:ext>
            </a:extLst>
          </p:cNvPr>
          <p:cNvSpPr txBox="1"/>
          <p:nvPr/>
        </p:nvSpPr>
        <p:spPr>
          <a:xfrm>
            <a:off x="4049189" y="5180534"/>
            <a:ext cx="421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랜덤하게 사진을 확대할 범위</a:t>
            </a:r>
          </a:p>
        </p:txBody>
      </p:sp>
    </p:spTree>
    <p:extLst>
      <p:ext uri="{BB962C8B-B14F-4D97-AF65-F5344CB8AC3E}">
        <p14:creationId xmlns:p14="http://schemas.microsoft.com/office/powerpoint/2010/main" val="427637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드롭아웃을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포함한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5FB19-D7D7-4AF5-A899-A9E8C7CF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44" y="1976790"/>
            <a:ext cx="4714875" cy="4495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BD23DB-8C05-4C91-9949-9E1120BF6DDA}"/>
              </a:ext>
            </a:extLst>
          </p:cNvPr>
          <p:cNvSpPr/>
          <p:nvPr/>
        </p:nvSpPr>
        <p:spPr>
          <a:xfrm>
            <a:off x="3855965" y="4679896"/>
            <a:ext cx="1164270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9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705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증식을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사용했을때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훈련정확도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B242D-91CA-4AD8-92BC-1FCD8C4E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99" y="2274659"/>
            <a:ext cx="5229225" cy="3590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3BB187-ECA2-4D5F-A0A2-A75332970A88}"/>
              </a:ext>
            </a:extLst>
          </p:cNvPr>
          <p:cNvSpPr txBox="1"/>
          <p:nvPr/>
        </p:nvSpPr>
        <p:spPr>
          <a:xfrm>
            <a:off x="6943020" y="3244334"/>
            <a:ext cx="3937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&gt;&gt; </a:t>
            </a:r>
            <a:r>
              <a:rPr lang="ko-KR" altLang="en-US" sz="2800" b="1" dirty="0" err="1"/>
              <a:t>과대적합</a:t>
            </a:r>
            <a:r>
              <a:rPr lang="ko-KR" altLang="en-US" sz="2800" dirty="0" err="1"/>
              <a:t>되지</a:t>
            </a:r>
            <a:r>
              <a:rPr lang="ko-KR" altLang="en-US" sz="2800" dirty="0"/>
              <a:t> 않음</a:t>
            </a:r>
          </a:p>
        </p:txBody>
      </p:sp>
    </p:spTree>
    <p:extLst>
      <p:ext uri="{BB962C8B-B14F-4D97-AF65-F5344CB8AC3E}">
        <p14:creationId xmlns:p14="http://schemas.microsoft.com/office/powerpoint/2010/main" val="159424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640005" cy="707886"/>
            <a:chOff x="294640" y="3596640"/>
            <a:chExt cx="264000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합성곱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연산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087242" cy="707886"/>
            <a:chOff x="294640" y="3596640"/>
            <a:chExt cx="3087242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최대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풀링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연산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4106752" cy="707886"/>
            <a:chOff x="294640" y="3596640"/>
            <a:chExt cx="410675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소규모 데이터셋 훈련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70261F-2EC0-4520-A1FB-6A96456A10F7}"/>
              </a:ext>
            </a:extLst>
          </p:cNvPr>
          <p:cNvGrpSpPr/>
          <p:nvPr/>
        </p:nvGrpSpPr>
        <p:grpSpPr>
          <a:xfrm>
            <a:off x="6096000" y="3799840"/>
            <a:ext cx="3489596" cy="707886"/>
            <a:chOff x="294640" y="3596640"/>
            <a:chExt cx="3489596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1DD125-3086-4B57-BFD5-10BD0256EBE5}"/>
                </a:ext>
              </a:extLst>
            </p:cNvPr>
            <p:cNvSpPr txBox="1"/>
            <p:nvPr/>
          </p:nvSpPr>
          <p:spPr>
            <a:xfrm>
              <a:off x="294640" y="3596640"/>
              <a:ext cx="989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3-1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62ED60-2044-4F25-8DAC-74BB9423A132}"/>
                </a:ext>
              </a:extLst>
            </p:cNvPr>
            <p:cNvSpPr txBox="1"/>
            <p:nvPr/>
          </p:nvSpPr>
          <p:spPr>
            <a:xfrm>
              <a:off x="1113312" y="3707339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내려받기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57C9B2-4D99-483A-9BF5-C585E8CE63A6}"/>
              </a:ext>
            </a:extLst>
          </p:cNvPr>
          <p:cNvGrpSpPr/>
          <p:nvPr/>
        </p:nvGrpSpPr>
        <p:grpSpPr>
          <a:xfrm>
            <a:off x="6096000" y="4790678"/>
            <a:ext cx="3829433" cy="707886"/>
            <a:chOff x="294640" y="3596640"/>
            <a:chExt cx="3829433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D9CAF3-2FB3-43B8-996F-C69B698D4A84}"/>
                </a:ext>
              </a:extLst>
            </p:cNvPr>
            <p:cNvSpPr txBox="1"/>
            <p:nvPr/>
          </p:nvSpPr>
          <p:spPr>
            <a:xfrm>
              <a:off x="294640" y="3596640"/>
              <a:ext cx="989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3-2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713F98-4E6F-472D-B790-E59171551B40}"/>
                </a:ext>
              </a:extLst>
            </p:cNvPr>
            <p:cNvSpPr txBox="1"/>
            <p:nvPr/>
          </p:nvSpPr>
          <p:spPr>
            <a:xfrm>
              <a:off x="1113312" y="3753898"/>
              <a:ext cx="3010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네트워크 구성하기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F233A2-6139-4C16-9C6B-62BB1486D1AA}"/>
              </a:ext>
            </a:extLst>
          </p:cNvPr>
          <p:cNvGrpSpPr/>
          <p:nvPr/>
        </p:nvGrpSpPr>
        <p:grpSpPr>
          <a:xfrm>
            <a:off x="6096000" y="5781516"/>
            <a:ext cx="4276670" cy="707886"/>
            <a:chOff x="294640" y="3596640"/>
            <a:chExt cx="427667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575977-6425-49F0-8401-CBE89B11D6C7}"/>
                </a:ext>
              </a:extLst>
            </p:cNvPr>
            <p:cNvSpPr txBox="1"/>
            <p:nvPr/>
          </p:nvSpPr>
          <p:spPr>
            <a:xfrm>
              <a:off x="294640" y="3596640"/>
              <a:ext cx="989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3-3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2B7909-40C0-4479-A84E-523F05B3EB7F}"/>
                </a:ext>
              </a:extLst>
            </p:cNvPr>
            <p:cNvSpPr txBox="1"/>
            <p:nvPr/>
          </p:nvSpPr>
          <p:spPr>
            <a:xfrm>
              <a:off x="1113312" y="3688973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전처리와 증식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간단한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만들기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02B2CA-9586-4729-98A2-6CB584561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4"/>
          <a:stretch/>
        </p:blipFill>
        <p:spPr>
          <a:xfrm>
            <a:off x="339536" y="2459728"/>
            <a:ext cx="6954703" cy="2179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ABB484-11DB-4E73-9FFE-EB2FDF8E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47" y="1895274"/>
            <a:ext cx="6589307" cy="39439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0A9E12-4B7B-4A56-8661-91B0B35B95D0}"/>
              </a:ext>
            </a:extLst>
          </p:cNvPr>
          <p:cNvSpPr/>
          <p:nvPr/>
        </p:nvSpPr>
        <p:spPr>
          <a:xfrm>
            <a:off x="9406383" y="4603449"/>
            <a:ext cx="1306441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34B9C2-2A4C-46BA-9D76-7D178CE3EF8C}"/>
              </a:ext>
            </a:extLst>
          </p:cNvPr>
          <p:cNvSpPr/>
          <p:nvPr/>
        </p:nvSpPr>
        <p:spPr>
          <a:xfrm>
            <a:off x="1675130" y="3399358"/>
            <a:ext cx="1722494" cy="4913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위에 분류기 추가하기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6FF5C-D876-401A-9A57-B45713CD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910838"/>
            <a:ext cx="9639839" cy="1076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D0929E-E87B-42C8-BB45-895B6DBB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86" y="1261467"/>
            <a:ext cx="5327922" cy="5404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9E388F-F90C-4B40-BEB7-2C62AB4A17AD}"/>
              </a:ext>
            </a:extLst>
          </p:cNvPr>
          <p:cNvSpPr txBox="1"/>
          <p:nvPr/>
        </p:nvSpPr>
        <p:spPr>
          <a:xfrm>
            <a:off x="339536" y="359084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전체 네트워크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D0942-C3F8-41F4-97C7-3B62B425D196}"/>
              </a:ext>
            </a:extLst>
          </p:cNvPr>
          <p:cNvSpPr/>
          <p:nvPr/>
        </p:nvSpPr>
        <p:spPr>
          <a:xfrm>
            <a:off x="132080" y="358764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72B4-0F6F-4BBF-81E2-02A0277B6A6F}"/>
              </a:ext>
            </a:extLst>
          </p:cNvPr>
          <p:cNvSpPr txBox="1"/>
          <p:nvPr/>
        </p:nvSpPr>
        <p:spPr>
          <a:xfrm>
            <a:off x="875104" y="4321277"/>
            <a:ext cx="37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(3,3,64) </a:t>
            </a:r>
            <a:r>
              <a:rPr lang="en-US" altLang="ko-KR" dirty="0">
                <a:sym typeface="Wingdings" panose="05000000000000000000" pitchFamily="2" charset="2"/>
              </a:rPr>
              <a:t> (576,)  Dense</a:t>
            </a:r>
            <a:r>
              <a:rPr lang="ko-KR" altLang="en-US" dirty="0">
                <a:sym typeface="Wingdings" panose="05000000000000000000" pitchFamily="2" charset="2"/>
              </a:rPr>
              <a:t>로 주입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9DB1D9-CECE-4B6A-BB20-2B622766BEB6}"/>
              </a:ext>
            </a:extLst>
          </p:cNvPr>
          <p:cNvSpPr/>
          <p:nvPr/>
        </p:nvSpPr>
        <p:spPr>
          <a:xfrm>
            <a:off x="9024447" y="3963869"/>
            <a:ext cx="138357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C8C8FF-374C-4355-9640-E18F8B91A602}"/>
              </a:ext>
            </a:extLst>
          </p:cNvPr>
          <p:cNvSpPr/>
          <p:nvPr/>
        </p:nvSpPr>
        <p:spPr>
          <a:xfrm>
            <a:off x="9024446" y="4448694"/>
            <a:ext cx="138357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D84DA3-9F4B-4EA3-AC61-679609EECA7F}"/>
              </a:ext>
            </a:extLst>
          </p:cNvPr>
          <p:cNvSpPr/>
          <p:nvPr/>
        </p:nvSpPr>
        <p:spPr>
          <a:xfrm>
            <a:off x="6360486" y="4941022"/>
            <a:ext cx="138357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EB7604-C39F-4F01-A7D9-E8874ACD96F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16234" y="4264187"/>
            <a:ext cx="2" cy="1845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B62434-B3BA-45C4-B05F-88D45FF9F44F}"/>
              </a:ext>
            </a:extLst>
          </p:cNvPr>
          <p:cNvCxnSpPr>
            <a:cxnSpLocks/>
            <a:stCxn id="17" idx="2"/>
            <a:endCxn id="18" idx="3"/>
          </p:cNvCxnSpPr>
          <p:nvPr/>
        </p:nvCxnSpPr>
        <p:spPr>
          <a:xfrm flipH="1">
            <a:off x="7744063" y="4749012"/>
            <a:ext cx="1972172" cy="3421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6CD324-99C3-4A61-A909-C29ACDA7B37D}"/>
              </a:ext>
            </a:extLst>
          </p:cNvPr>
          <p:cNvSpPr/>
          <p:nvPr/>
        </p:nvSpPr>
        <p:spPr>
          <a:xfrm>
            <a:off x="3088604" y="2687479"/>
            <a:ext cx="2589525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7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09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MNIST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이미지에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훈련하기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F274C0-10B7-4FD4-8DEC-3F404748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6634074" cy="1076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4688A-8E5B-4E1B-B127-FAE8062D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9" y="2971872"/>
            <a:ext cx="6685865" cy="3052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9AEF33-A517-40F0-8F89-8E4496B4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93179"/>
            <a:ext cx="5982997" cy="8419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F9BCCB-66EB-4688-8F2E-29384E360A20}"/>
              </a:ext>
            </a:extLst>
          </p:cNvPr>
          <p:cNvSpPr txBox="1"/>
          <p:nvPr/>
        </p:nvSpPr>
        <p:spPr>
          <a:xfrm>
            <a:off x="6303456" y="2947870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평가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D20FC-48DA-4605-BF82-12E38A3C7CEE}"/>
              </a:ext>
            </a:extLst>
          </p:cNvPr>
          <p:cNvSpPr/>
          <p:nvPr/>
        </p:nvSpPr>
        <p:spPr>
          <a:xfrm>
            <a:off x="6096000" y="294467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D72EE-7031-4C7C-9E17-BB04C53FC4B2}"/>
              </a:ext>
            </a:extLst>
          </p:cNvPr>
          <p:cNvSpPr txBox="1"/>
          <p:nvPr/>
        </p:nvSpPr>
        <p:spPr>
          <a:xfrm>
            <a:off x="6150000" y="4906340"/>
            <a:ext cx="519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완전 연결 네트워크 정확도 </a:t>
            </a:r>
            <a:r>
              <a:rPr lang="en-US" altLang="ko-KR" dirty="0"/>
              <a:t>: 97.8%</a:t>
            </a:r>
          </a:p>
          <a:p>
            <a:r>
              <a:rPr lang="en-US" altLang="ko-KR" dirty="0"/>
              <a:t>&gt;&gt;</a:t>
            </a:r>
            <a:r>
              <a:rPr lang="ko-KR" altLang="en-US" dirty="0"/>
              <a:t>오차율 </a:t>
            </a:r>
            <a:r>
              <a:rPr lang="en-US" altLang="ko-KR" dirty="0"/>
              <a:t>64% </a:t>
            </a:r>
            <a:r>
              <a:rPr lang="ko-KR" altLang="en-US" dirty="0"/>
              <a:t>감소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A691D-8EDC-4803-85B9-FA78B811E2DE}"/>
              </a:ext>
            </a:extLst>
          </p:cNvPr>
          <p:cNvSpPr/>
          <p:nvPr/>
        </p:nvSpPr>
        <p:spPr>
          <a:xfrm>
            <a:off x="6096000" y="4197556"/>
            <a:ext cx="735106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6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249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완전연결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VS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합성곱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61100-E54E-4420-B92B-B6367AD59776}"/>
              </a:ext>
            </a:extLst>
          </p:cNvPr>
          <p:cNvSpPr txBox="1"/>
          <p:nvPr/>
        </p:nvSpPr>
        <p:spPr>
          <a:xfrm>
            <a:off x="575187" y="2109019"/>
            <a:ext cx="533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Dense</a:t>
            </a:r>
            <a:r>
              <a:rPr lang="en-US" altLang="ko-KR" dirty="0"/>
              <a:t> : </a:t>
            </a:r>
            <a:r>
              <a:rPr lang="ko-KR" altLang="en-US" dirty="0"/>
              <a:t>입력 특성공간에 있는 전역 패턴 학습</a:t>
            </a:r>
            <a:endParaRPr lang="en-US" altLang="ko-KR" dirty="0"/>
          </a:p>
          <a:p>
            <a:r>
              <a:rPr lang="ko-KR" altLang="en-US" b="1" dirty="0" err="1"/>
              <a:t>합성곱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지역 패턴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711D-B596-4117-992D-8BFCACDF9C34}"/>
              </a:ext>
            </a:extLst>
          </p:cNvPr>
          <p:cNvSpPr txBox="1"/>
          <p:nvPr/>
        </p:nvSpPr>
        <p:spPr>
          <a:xfrm>
            <a:off x="339536" y="3482410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컴브넷의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1631C9-F285-4C0F-BA8D-B178F1830EAA}"/>
              </a:ext>
            </a:extLst>
          </p:cNvPr>
          <p:cNvSpPr/>
          <p:nvPr/>
        </p:nvSpPr>
        <p:spPr>
          <a:xfrm>
            <a:off x="132080" y="347921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EE4C-F5C0-40B1-ABB4-214C90BC3179}"/>
              </a:ext>
            </a:extLst>
          </p:cNvPr>
          <p:cNvSpPr txBox="1"/>
          <p:nvPr/>
        </p:nvSpPr>
        <p:spPr>
          <a:xfrm>
            <a:off x="629708" y="4099515"/>
            <a:ext cx="533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평행 이동 불변성 </a:t>
            </a:r>
            <a:r>
              <a:rPr lang="en-US" altLang="ko-KR" dirty="0"/>
              <a:t>: </a:t>
            </a:r>
            <a:r>
              <a:rPr lang="ko-KR" altLang="en-US" dirty="0"/>
              <a:t>학습한 패턴을 </a:t>
            </a:r>
            <a:r>
              <a:rPr lang="ko-KR" altLang="en-US" dirty="0" err="1"/>
              <a:t>다른곳에서도</a:t>
            </a:r>
            <a:r>
              <a:rPr lang="ko-KR" altLang="en-US" dirty="0"/>
              <a:t> 같은 패턴으로 인식 </a:t>
            </a:r>
            <a:r>
              <a:rPr lang="en-US" altLang="ko-KR" dirty="0"/>
              <a:t>&gt;&gt; </a:t>
            </a:r>
            <a:r>
              <a:rPr lang="ko-KR" altLang="en-US" dirty="0"/>
              <a:t>적은 수의 훈련 샘플로도 일반화 학습가능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D98FA-DBD9-42AF-811E-CF8A9D1CE666}"/>
              </a:ext>
            </a:extLst>
          </p:cNvPr>
          <p:cNvSpPr txBox="1"/>
          <p:nvPr/>
        </p:nvSpPr>
        <p:spPr>
          <a:xfrm>
            <a:off x="629708" y="5128534"/>
            <a:ext cx="533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패턴의 공간적 계층 구조 </a:t>
            </a:r>
            <a:r>
              <a:rPr lang="en-US" altLang="ko-KR" dirty="0"/>
              <a:t>: </a:t>
            </a:r>
            <a:r>
              <a:rPr lang="ko-KR" altLang="en-US" dirty="0"/>
              <a:t>첫 번째 </a:t>
            </a:r>
            <a:r>
              <a:rPr lang="ko-KR" altLang="en-US" dirty="0" err="1"/>
              <a:t>합성곱</a:t>
            </a:r>
            <a:r>
              <a:rPr lang="ko-KR" altLang="en-US" dirty="0"/>
              <a:t> 층은 작은 패턴을 학습하고 두번째 </a:t>
            </a:r>
            <a:r>
              <a:rPr lang="ko-KR" altLang="en-US" dirty="0" err="1"/>
              <a:t>합성곱층은</a:t>
            </a:r>
            <a:r>
              <a:rPr lang="ko-KR" altLang="en-US" dirty="0"/>
              <a:t> 더 큰 패턴 학습 </a:t>
            </a:r>
            <a:r>
              <a:rPr lang="en-US" altLang="ko-KR" dirty="0"/>
              <a:t>&gt;&gt; </a:t>
            </a:r>
            <a:r>
              <a:rPr lang="ko-KR" altLang="en-US" dirty="0"/>
              <a:t>복잡한 패턴들도 효과적으로 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0A72D-3BFA-4074-8681-847328035789}"/>
              </a:ext>
            </a:extLst>
          </p:cNvPr>
          <p:cNvSpPr txBox="1"/>
          <p:nvPr/>
        </p:nvSpPr>
        <p:spPr>
          <a:xfrm>
            <a:off x="6176080" y="2435383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특성 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56A825-2765-46F2-B60E-C0354FF14562}"/>
              </a:ext>
            </a:extLst>
          </p:cNvPr>
          <p:cNvSpPr/>
          <p:nvPr/>
        </p:nvSpPr>
        <p:spPr>
          <a:xfrm>
            <a:off x="5968624" y="243218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472B-A792-405F-8A75-828791599E63}"/>
              </a:ext>
            </a:extLst>
          </p:cNvPr>
          <p:cNvSpPr txBox="1"/>
          <p:nvPr/>
        </p:nvSpPr>
        <p:spPr>
          <a:xfrm>
            <a:off x="6466252" y="3052488"/>
            <a:ext cx="533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ko-KR" altLang="en-US" dirty="0" err="1"/>
              <a:t>공간축과</a:t>
            </a:r>
            <a:r>
              <a:rPr lang="ko-KR" altLang="en-US" dirty="0"/>
              <a:t> 깊이 축으로 구성</a:t>
            </a:r>
          </a:p>
        </p:txBody>
      </p:sp>
    </p:spTree>
    <p:extLst>
      <p:ext uri="{BB962C8B-B14F-4D97-AF65-F5344CB8AC3E}">
        <p14:creationId xmlns:p14="http://schemas.microsoft.com/office/powerpoint/2010/main" val="428588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합성곱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작동 방식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42C3C9-0C35-4782-98D5-435F7330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93" y="1261467"/>
            <a:ext cx="4129549" cy="562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5FD42-F54C-4082-99A0-E39BCCADADE9}"/>
              </a:ext>
            </a:extLst>
          </p:cNvPr>
          <p:cNvSpPr txBox="1"/>
          <p:nvPr/>
        </p:nvSpPr>
        <p:spPr>
          <a:xfrm>
            <a:off x="436688" y="2352384"/>
            <a:ext cx="533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특성 </a:t>
            </a:r>
            <a:r>
              <a:rPr lang="ko-KR" altLang="en-US" dirty="0" err="1"/>
              <a:t>맵에서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연산을 통해 </a:t>
            </a:r>
            <a:r>
              <a:rPr lang="ko-KR" altLang="en-US" b="1" dirty="0"/>
              <a:t>출력 </a:t>
            </a:r>
            <a:r>
              <a:rPr lang="ko-KR" altLang="en-US" b="1" dirty="0" err="1"/>
              <a:t>특성맵을</a:t>
            </a:r>
            <a:r>
              <a:rPr lang="ko-KR" altLang="en-US" b="1" dirty="0"/>
              <a:t> </a:t>
            </a:r>
            <a:r>
              <a:rPr lang="ko-KR" altLang="en-US" b="1" dirty="0" err="1"/>
              <a:t>만듬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109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패딩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1CF0-12F8-4401-87D9-850C03D010CB}"/>
              </a:ext>
            </a:extLst>
          </p:cNvPr>
          <p:cNvSpPr txBox="1"/>
          <p:nvPr/>
        </p:nvSpPr>
        <p:spPr>
          <a:xfrm>
            <a:off x="339536" y="3658820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스트라이드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77F68-4D81-4610-B113-04D80C44A8DC}"/>
              </a:ext>
            </a:extLst>
          </p:cNvPr>
          <p:cNvSpPr/>
          <p:nvPr/>
        </p:nvSpPr>
        <p:spPr>
          <a:xfrm>
            <a:off x="132080" y="365562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5F41D-BC07-49CD-84C3-35D36BF92199}"/>
              </a:ext>
            </a:extLst>
          </p:cNvPr>
          <p:cNvSpPr txBox="1"/>
          <p:nvPr/>
        </p:nvSpPr>
        <p:spPr>
          <a:xfrm>
            <a:off x="6907485" y="128107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최대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풀링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연산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5EF17B-04EA-45F9-9530-D3A6A1F98F78}"/>
              </a:ext>
            </a:extLst>
          </p:cNvPr>
          <p:cNvSpPr/>
          <p:nvPr/>
        </p:nvSpPr>
        <p:spPr>
          <a:xfrm>
            <a:off x="6700029" y="127787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080D4-1E9F-48B3-B02E-EFCE8B826D0F}"/>
              </a:ext>
            </a:extLst>
          </p:cNvPr>
          <p:cNvSpPr txBox="1"/>
          <p:nvPr/>
        </p:nvSpPr>
        <p:spPr>
          <a:xfrm>
            <a:off x="503592" y="1908510"/>
            <a:ext cx="359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출력을 입력과 동일한 높이와 </a:t>
            </a:r>
            <a:endParaRPr lang="en-US" altLang="ko-KR" dirty="0"/>
          </a:p>
          <a:p>
            <a:r>
              <a:rPr lang="ko-KR" altLang="en-US" dirty="0"/>
              <a:t>너비로 만들기 위해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A3040-82DF-41E2-9A4B-D550111B50DD}"/>
              </a:ext>
            </a:extLst>
          </p:cNvPr>
          <p:cNvSpPr txBox="1"/>
          <p:nvPr/>
        </p:nvSpPr>
        <p:spPr>
          <a:xfrm>
            <a:off x="503592" y="4415017"/>
            <a:ext cx="386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번의 연속적인 윈도우 사이의 </a:t>
            </a:r>
            <a:endParaRPr lang="en-US" altLang="ko-KR" dirty="0"/>
          </a:p>
          <a:p>
            <a:r>
              <a:rPr lang="ko-KR" altLang="en-US" dirty="0"/>
              <a:t>거리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2D11D-7052-478D-95DE-D21B38FBF75A}"/>
              </a:ext>
            </a:extLst>
          </p:cNvPr>
          <p:cNvSpPr txBox="1"/>
          <p:nvPr/>
        </p:nvSpPr>
        <p:spPr>
          <a:xfrm>
            <a:off x="6907485" y="1921768"/>
            <a:ext cx="387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 </a:t>
            </a:r>
            <a:r>
              <a:rPr lang="ko-KR" altLang="en-US" dirty="0" err="1"/>
              <a:t>맵을</a:t>
            </a:r>
            <a:r>
              <a:rPr lang="ko-KR" altLang="en-US" dirty="0"/>
              <a:t> 강제적으로 다운 샘플링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0BEBB5-5190-483B-8FA8-89DB1B47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64" y="3881706"/>
            <a:ext cx="2505075" cy="2266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CD8234-893D-46D2-9A43-88EDF875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2"/>
          <a:stretch/>
        </p:blipFill>
        <p:spPr>
          <a:xfrm>
            <a:off x="7451094" y="4032724"/>
            <a:ext cx="4608826" cy="214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2DD697-CCC7-4073-9C00-78914BCB99DB}"/>
              </a:ext>
            </a:extLst>
          </p:cNvPr>
          <p:cNvSpPr txBox="1"/>
          <p:nvPr/>
        </p:nvSpPr>
        <p:spPr>
          <a:xfrm>
            <a:off x="6907485" y="2606962"/>
            <a:ext cx="387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</a:t>
            </a:r>
            <a:r>
              <a:rPr lang="ko-KR" altLang="en-US" dirty="0"/>
              <a:t>처리할 특성 </a:t>
            </a:r>
            <a:r>
              <a:rPr lang="ko-KR" altLang="en-US" dirty="0" err="1"/>
              <a:t>맵의</a:t>
            </a:r>
            <a:r>
              <a:rPr lang="ko-KR" altLang="en-US" dirty="0"/>
              <a:t> 가중치 개수를 줄이기 위해서 사용</a:t>
            </a:r>
          </a:p>
        </p:txBody>
      </p:sp>
    </p:spTree>
    <p:extLst>
      <p:ext uri="{BB962C8B-B14F-4D97-AF65-F5344CB8AC3E}">
        <p14:creationId xmlns:p14="http://schemas.microsoft.com/office/powerpoint/2010/main" val="47502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강아지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vs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고양이 데이터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내려받기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DA8C9-ACC9-4D0F-8C1F-1CA7287A37BE}"/>
              </a:ext>
            </a:extLst>
          </p:cNvPr>
          <p:cNvSpPr txBox="1"/>
          <p:nvPr/>
        </p:nvSpPr>
        <p:spPr>
          <a:xfrm>
            <a:off x="517474" y="1914037"/>
            <a:ext cx="417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캐글</a:t>
            </a:r>
            <a:r>
              <a:rPr lang="en-US" altLang="ko-KR" dirty="0"/>
              <a:t>(Kaggle)</a:t>
            </a:r>
            <a:r>
              <a:rPr lang="ko-KR" altLang="en-US" dirty="0"/>
              <a:t>을 사용해서 </a:t>
            </a:r>
            <a:r>
              <a:rPr lang="ko-KR" altLang="en-US" dirty="0" err="1"/>
              <a:t>내려받기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42BF0-2433-426C-B301-75CB2A8578D3}"/>
              </a:ext>
            </a:extLst>
          </p:cNvPr>
          <p:cNvSpPr txBox="1"/>
          <p:nvPr/>
        </p:nvSpPr>
        <p:spPr>
          <a:xfrm>
            <a:off x="330300" y="2876239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훈련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검증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테스트 폴더로 이미지 복사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2E53BD-D9B7-4CBD-93FF-90C95B9696DC}"/>
              </a:ext>
            </a:extLst>
          </p:cNvPr>
          <p:cNvSpPr/>
          <p:nvPr/>
        </p:nvSpPr>
        <p:spPr>
          <a:xfrm>
            <a:off x="122844" y="287304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62F74-05F4-48F6-89AC-C934D09CD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823" r="50823"/>
          <a:stretch/>
        </p:blipFill>
        <p:spPr>
          <a:xfrm>
            <a:off x="-3130312" y="3525610"/>
            <a:ext cx="7277100" cy="1619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004335-3FAA-4B88-ADCD-DF23EE39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8" y="5058894"/>
            <a:ext cx="4457700" cy="1562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B05BC7-C67C-4079-B6DB-C839A3AB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69" y="1284149"/>
            <a:ext cx="4562475" cy="1352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F2AF89-4D4F-4CD2-BF81-DD93C0FB33EB}"/>
              </a:ext>
            </a:extLst>
          </p:cNvPr>
          <p:cNvSpPr txBox="1"/>
          <p:nvPr/>
        </p:nvSpPr>
        <p:spPr>
          <a:xfrm>
            <a:off x="6294220" y="2876460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이미지 복사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592D9-1D1D-43F5-BAEA-C57D80243F86}"/>
              </a:ext>
            </a:extLst>
          </p:cNvPr>
          <p:cNvSpPr/>
          <p:nvPr/>
        </p:nvSpPr>
        <p:spPr>
          <a:xfrm>
            <a:off x="6086764" y="287326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B78E70-F306-4140-80D2-83FD24AB9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630" y="3700309"/>
            <a:ext cx="5523345" cy="25392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E44B7-9706-4713-846E-EA56EC9F226B}"/>
              </a:ext>
            </a:extLst>
          </p:cNvPr>
          <p:cNvSpPr/>
          <p:nvPr/>
        </p:nvSpPr>
        <p:spPr>
          <a:xfrm>
            <a:off x="2368018" y="4024822"/>
            <a:ext cx="1899182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4D6909-0855-4E44-BC90-727AF9ED8659}"/>
              </a:ext>
            </a:extLst>
          </p:cNvPr>
          <p:cNvSpPr/>
          <p:nvPr/>
        </p:nvSpPr>
        <p:spPr>
          <a:xfrm>
            <a:off x="1467978" y="4531961"/>
            <a:ext cx="2799221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5B10B-7A1B-443E-82BC-A254597B3003}"/>
              </a:ext>
            </a:extLst>
          </p:cNvPr>
          <p:cNvSpPr txBox="1"/>
          <p:nvPr/>
        </p:nvSpPr>
        <p:spPr>
          <a:xfrm>
            <a:off x="4233813" y="4060876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원본 데이터셋 압축해제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5B55C-C20A-43AE-9198-91EBF8ECD4C4}"/>
              </a:ext>
            </a:extLst>
          </p:cNvPr>
          <p:cNvSpPr txBox="1"/>
          <p:nvPr/>
        </p:nvSpPr>
        <p:spPr>
          <a:xfrm>
            <a:off x="4224050" y="4555697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소규모 데이터셋을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D2760-9F37-40F2-A3B9-E9DEA4FE11D0}"/>
              </a:ext>
            </a:extLst>
          </p:cNvPr>
          <p:cNvSpPr txBox="1"/>
          <p:nvPr/>
        </p:nvSpPr>
        <p:spPr>
          <a:xfrm>
            <a:off x="4909289" y="5557864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분할을 위한 디렉터리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9C489-F822-47E9-9652-0C70EE7215F0}"/>
              </a:ext>
            </a:extLst>
          </p:cNvPr>
          <p:cNvSpPr txBox="1"/>
          <p:nvPr/>
        </p:nvSpPr>
        <p:spPr>
          <a:xfrm>
            <a:off x="9605818" y="2441960"/>
            <a:ext cx="20157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처음 </a:t>
            </a:r>
            <a:r>
              <a:rPr lang="en-US" altLang="ko-KR" sz="1050" b="1" dirty="0">
                <a:solidFill>
                  <a:srgbClr val="1E3252"/>
                </a:solidFill>
              </a:rPr>
              <a:t>1000</a:t>
            </a:r>
            <a:r>
              <a:rPr lang="ko-KR" altLang="en-US" sz="1050" b="1" dirty="0">
                <a:solidFill>
                  <a:srgbClr val="1E3252"/>
                </a:solidFill>
              </a:rPr>
              <a:t>개의 이미지를 복사</a:t>
            </a:r>
          </a:p>
        </p:txBody>
      </p:sp>
    </p:spTree>
    <p:extLst>
      <p:ext uri="{BB962C8B-B14F-4D97-AF65-F5344CB8AC3E}">
        <p14:creationId xmlns:p14="http://schemas.microsoft.com/office/powerpoint/2010/main" val="181547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364</Words>
  <Application>Microsoft Office PowerPoint</Application>
  <PresentationFormat>와이드스크린</PresentationFormat>
  <Paragraphs>95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김예림</cp:lastModifiedBy>
  <cp:revision>32</cp:revision>
  <dcterms:created xsi:type="dcterms:W3CDTF">2020-09-07T02:34:06Z</dcterms:created>
  <dcterms:modified xsi:type="dcterms:W3CDTF">2022-01-26T14:35:34Z</dcterms:modified>
</cp:coreProperties>
</file>